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>
      <p:cViewPr varScale="1">
        <p:scale>
          <a:sx n="70" d="100"/>
          <a:sy n="70" d="100"/>
        </p:scale>
        <p:origin x="71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9348" y="470916"/>
            <a:ext cx="142240" cy="139065"/>
          </a:xfrm>
          <a:custGeom>
            <a:avLst/>
            <a:gdLst/>
            <a:ahLst/>
            <a:cxnLst/>
            <a:rect l="l" t="t" r="r" b="b"/>
            <a:pathLst>
              <a:path w="142240" h="139065">
                <a:moveTo>
                  <a:pt x="70865" y="0"/>
                </a:moveTo>
                <a:lnTo>
                  <a:pt x="43281" y="5435"/>
                </a:lnTo>
                <a:lnTo>
                  <a:pt x="20751" y="20294"/>
                </a:lnTo>
                <a:lnTo>
                  <a:pt x="5562" y="42329"/>
                </a:lnTo>
                <a:lnTo>
                  <a:pt x="0" y="69342"/>
                </a:lnTo>
                <a:lnTo>
                  <a:pt x="5562" y="96354"/>
                </a:lnTo>
                <a:lnTo>
                  <a:pt x="20751" y="118389"/>
                </a:lnTo>
                <a:lnTo>
                  <a:pt x="43281" y="133248"/>
                </a:lnTo>
                <a:lnTo>
                  <a:pt x="70865" y="138684"/>
                </a:lnTo>
                <a:lnTo>
                  <a:pt x="98450" y="133248"/>
                </a:lnTo>
                <a:lnTo>
                  <a:pt x="120980" y="118389"/>
                </a:lnTo>
                <a:lnTo>
                  <a:pt x="136156" y="96354"/>
                </a:lnTo>
                <a:lnTo>
                  <a:pt x="141731" y="69342"/>
                </a:lnTo>
                <a:lnTo>
                  <a:pt x="136156" y="42329"/>
                </a:lnTo>
                <a:lnTo>
                  <a:pt x="120980" y="20294"/>
                </a:lnTo>
                <a:lnTo>
                  <a:pt x="98450" y="5435"/>
                </a:lnTo>
                <a:lnTo>
                  <a:pt x="70865" y="0"/>
                </a:lnTo>
                <a:close/>
              </a:path>
            </a:pathLst>
          </a:custGeom>
          <a:solidFill>
            <a:srgbClr val="CE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20852" y="470916"/>
            <a:ext cx="140335" cy="139065"/>
          </a:xfrm>
          <a:custGeom>
            <a:avLst/>
            <a:gdLst/>
            <a:ahLst/>
            <a:cxnLst/>
            <a:rect l="l" t="t" r="r" b="b"/>
            <a:pathLst>
              <a:path w="140334" h="139065">
                <a:moveTo>
                  <a:pt x="70103" y="0"/>
                </a:moveTo>
                <a:lnTo>
                  <a:pt x="42811" y="5435"/>
                </a:lnTo>
                <a:lnTo>
                  <a:pt x="20535" y="20294"/>
                </a:lnTo>
                <a:lnTo>
                  <a:pt x="5511" y="42329"/>
                </a:lnTo>
                <a:lnTo>
                  <a:pt x="0" y="69342"/>
                </a:lnTo>
                <a:lnTo>
                  <a:pt x="5511" y="96354"/>
                </a:lnTo>
                <a:lnTo>
                  <a:pt x="20535" y="118389"/>
                </a:lnTo>
                <a:lnTo>
                  <a:pt x="42811" y="133248"/>
                </a:lnTo>
                <a:lnTo>
                  <a:pt x="70103" y="138684"/>
                </a:lnTo>
                <a:lnTo>
                  <a:pt x="97396" y="133248"/>
                </a:lnTo>
                <a:lnTo>
                  <a:pt x="119672" y="118389"/>
                </a:lnTo>
                <a:lnTo>
                  <a:pt x="134696" y="96354"/>
                </a:lnTo>
                <a:lnTo>
                  <a:pt x="140207" y="69342"/>
                </a:lnTo>
                <a:lnTo>
                  <a:pt x="134696" y="42329"/>
                </a:lnTo>
                <a:lnTo>
                  <a:pt x="119672" y="20294"/>
                </a:lnTo>
                <a:lnTo>
                  <a:pt x="97396" y="5435"/>
                </a:lnTo>
                <a:lnTo>
                  <a:pt x="70103" y="0"/>
                </a:lnTo>
                <a:close/>
              </a:path>
            </a:pathLst>
          </a:custGeom>
          <a:solidFill>
            <a:srgbClr val="CF2C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60830" y="470916"/>
            <a:ext cx="142240" cy="139065"/>
          </a:xfrm>
          <a:custGeom>
            <a:avLst/>
            <a:gdLst/>
            <a:ahLst/>
            <a:cxnLst/>
            <a:rect l="l" t="t" r="r" b="b"/>
            <a:pathLst>
              <a:path w="142240" h="139065">
                <a:moveTo>
                  <a:pt x="70865" y="0"/>
                </a:moveTo>
                <a:lnTo>
                  <a:pt x="43281" y="5435"/>
                </a:lnTo>
                <a:lnTo>
                  <a:pt x="20751" y="20294"/>
                </a:lnTo>
                <a:lnTo>
                  <a:pt x="5562" y="42329"/>
                </a:lnTo>
                <a:lnTo>
                  <a:pt x="0" y="69342"/>
                </a:lnTo>
                <a:lnTo>
                  <a:pt x="5562" y="96354"/>
                </a:lnTo>
                <a:lnTo>
                  <a:pt x="20751" y="118389"/>
                </a:lnTo>
                <a:lnTo>
                  <a:pt x="43281" y="133248"/>
                </a:lnTo>
                <a:lnTo>
                  <a:pt x="70865" y="138684"/>
                </a:lnTo>
                <a:lnTo>
                  <a:pt x="98450" y="133248"/>
                </a:lnTo>
                <a:lnTo>
                  <a:pt x="120980" y="118389"/>
                </a:lnTo>
                <a:lnTo>
                  <a:pt x="136156" y="96354"/>
                </a:lnTo>
                <a:lnTo>
                  <a:pt x="141731" y="69342"/>
                </a:lnTo>
                <a:lnTo>
                  <a:pt x="136156" y="42329"/>
                </a:lnTo>
                <a:lnTo>
                  <a:pt x="120980" y="20294"/>
                </a:lnTo>
                <a:lnTo>
                  <a:pt x="98450" y="5435"/>
                </a:lnTo>
                <a:lnTo>
                  <a:pt x="70865" y="0"/>
                </a:lnTo>
                <a:close/>
              </a:path>
            </a:pathLst>
          </a:custGeom>
          <a:solidFill>
            <a:srgbClr val="CE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02336" y="470916"/>
            <a:ext cx="142240" cy="139065"/>
          </a:xfrm>
          <a:custGeom>
            <a:avLst/>
            <a:gdLst/>
            <a:ahLst/>
            <a:cxnLst/>
            <a:rect l="l" t="t" r="r" b="b"/>
            <a:pathLst>
              <a:path w="142240" h="139065">
                <a:moveTo>
                  <a:pt x="70865" y="0"/>
                </a:moveTo>
                <a:lnTo>
                  <a:pt x="43281" y="5435"/>
                </a:lnTo>
                <a:lnTo>
                  <a:pt x="20751" y="20294"/>
                </a:lnTo>
                <a:lnTo>
                  <a:pt x="5562" y="42329"/>
                </a:lnTo>
                <a:lnTo>
                  <a:pt x="0" y="69342"/>
                </a:lnTo>
                <a:lnTo>
                  <a:pt x="5562" y="96354"/>
                </a:lnTo>
                <a:lnTo>
                  <a:pt x="20751" y="118389"/>
                </a:lnTo>
                <a:lnTo>
                  <a:pt x="43281" y="133248"/>
                </a:lnTo>
                <a:lnTo>
                  <a:pt x="70865" y="138684"/>
                </a:lnTo>
                <a:lnTo>
                  <a:pt x="98450" y="133248"/>
                </a:lnTo>
                <a:lnTo>
                  <a:pt x="120980" y="118389"/>
                </a:lnTo>
                <a:lnTo>
                  <a:pt x="136169" y="96354"/>
                </a:lnTo>
                <a:lnTo>
                  <a:pt x="141731" y="69342"/>
                </a:lnTo>
                <a:lnTo>
                  <a:pt x="136169" y="42329"/>
                </a:lnTo>
                <a:lnTo>
                  <a:pt x="120980" y="20294"/>
                </a:lnTo>
                <a:lnTo>
                  <a:pt x="98450" y="5435"/>
                </a:lnTo>
                <a:lnTo>
                  <a:pt x="70865" y="0"/>
                </a:lnTo>
                <a:close/>
              </a:path>
            </a:pathLst>
          </a:custGeom>
          <a:solidFill>
            <a:srgbClr val="CF2C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43840" y="470916"/>
            <a:ext cx="142240" cy="139065"/>
          </a:xfrm>
          <a:custGeom>
            <a:avLst/>
            <a:gdLst/>
            <a:ahLst/>
            <a:cxnLst/>
            <a:rect l="l" t="t" r="r" b="b"/>
            <a:pathLst>
              <a:path w="142240" h="139065">
                <a:moveTo>
                  <a:pt x="70865" y="0"/>
                </a:moveTo>
                <a:lnTo>
                  <a:pt x="43281" y="5435"/>
                </a:lnTo>
                <a:lnTo>
                  <a:pt x="20751" y="20294"/>
                </a:lnTo>
                <a:lnTo>
                  <a:pt x="5562" y="42329"/>
                </a:lnTo>
                <a:lnTo>
                  <a:pt x="0" y="69342"/>
                </a:lnTo>
                <a:lnTo>
                  <a:pt x="5562" y="96354"/>
                </a:lnTo>
                <a:lnTo>
                  <a:pt x="20751" y="118389"/>
                </a:lnTo>
                <a:lnTo>
                  <a:pt x="43281" y="133248"/>
                </a:lnTo>
                <a:lnTo>
                  <a:pt x="70865" y="138684"/>
                </a:lnTo>
                <a:lnTo>
                  <a:pt x="98450" y="133248"/>
                </a:lnTo>
                <a:lnTo>
                  <a:pt x="120980" y="118389"/>
                </a:lnTo>
                <a:lnTo>
                  <a:pt x="136156" y="96354"/>
                </a:lnTo>
                <a:lnTo>
                  <a:pt x="141731" y="69342"/>
                </a:lnTo>
                <a:lnTo>
                  <a:pt x="136156" y="42329"/>
                </a:lnTo>
                <a:lnTo>
                  <a:pt x="120980" y="20294"/>
                </a:lnTo>
                <a:lnTo>
                  <a:pt x="98450" y="5435"/>
                </a:lnTo>
                <a:lnTo>
                  <a:pt x="7086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6760463"/>
            <a:ext cx="12192000" cy="975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6067044"/>
            <a:ext cx="12192000" cy="791210"/>
          </a:xfrm>
          <a:custGeom>
            <a:avLst/>
            <a:gdLst/>
            <a:ahLst/>
            <a:cxnLst/>
            <a:rect l="l" t="t" r="r" b="b"/>
            <a:pathLst>
              <a:path w="12192000" h="791209">
                <a:moveTo>
                  <a:pt x="12192000" y="0"/>
                </a:moveTo>
                <a:lnTo>
                  <a:pt x="0" y="0"/>
                </a:lnTo>
                <a:lnTo>
                  <a:pt x="0" y="790955"/>
                </a:lnTo>
                <a:lnTo>
                  <a:pt x="12192000" y="7909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CF2C42">
              <a:alpha val="748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391900" y="6117336"/>
            <a:ext cx="635506" cy="62331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236964" y="6158484"/>
            <a:ext cx="273050" cy="242570"/>
          </a:xfrm>
          <a:custGeom>
            <a:avLst/>
            <a:gdLst/>
            <a:ahLst/>
            <a:cxnLst/>
            <a:rect l="l" t="t" r="r" b="b"/>
            <a:pathLst>
              <a:path w="273050" h="242570">
                <a:moveTo>
                  <a:pt x="260603" y="0"/>
                </a:moveTo>
                <a:lnTo>
                  <a:pt x="12318" y="0"/>
                </a:lnTo>
                <a:lnTo>
                  <a:pt x="8381" y="1803"/>
                </a:lnTo>
                <a:lnTo>
                  <a:pt x="1650" y="8953"/>
                </a:lnTo>
                <a:lnTo>
                  <a:pt x="12" y="13169"/>
                </a:lnTo>
                <a:lnTo>
                  <a:pt x="0" y="229133"/>
                </a:lnTo>
                <a:lnTo>
                  <a:pt x="1650" y="233387"/>
                </a:lnTo>
                <a:lnTo>
                  <a:pt x="8381" y="240499"/>
                </a:lnTo>
                <a:lnTo>
                  <a:pt x="12318" y="242303"/>
                </a:lnTo>
                <a:lnTo>
                  <a:pt x="260603" y="242303"/>
                </a:lnTo>
                <a:lnTo>
                  <a:pt x="264540" y="240499"/>
                </a:lnTo>
                <a:lnTo>
                  <a:pt x="271144" y="233337"/>
                </a:lnTo>
                <a:lnTo>
                  <a:pt x="272783" y="229133"/>
                </a:lnTo>
                <a:lnTo>
                  <a:pt x="272795" y="217957"/>
                </a:lnTo>
                <a:lnTo>
                  <a:pt x="22732" y="217957"/>
                </a:lnTo>
                <a:lnTo>
                  <a:pt x="22732" y="83591"/>
                </a:lnTo>
                <a:lnTo>
                  <a:pt x="58889" y="83591"/>
                </a:lnTo>
                <a:lnTo>
                  <a:pt x="42036" y="70015"/>
                </a:lnTo>
                <a:lnTo>
                  <a:pt x="39496" y="67576"/>
                </a:lnTo>
                <a:lnTo>
                  <a:pt x="22732" y="37744"/>
                </a:lnTo>
                <a:lnTo>
                  <a:pt x="22732" y="24244"/>
                </a:lnTo>
                <a:lnTo>
                  <a:pt x="272795" y="24244"/>
                </a:lnTo>
                <a:lnTo>
                  <a:pt x="272795" y="13169"/>
                </a:lnTo>
                <a:lnTo>
                  <a:pt x="271144" y="8915"/>
                </a:lnTo>
                <a:lnTo>
                  <a:pt x="264540" y="1803"/>
                </a:lnTo>
                <a:lnTo>
                  <a:pt x="2606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259696" y="6182728"/>
            <a:ext cx="250062" cy="19371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364479" y="6161011"/>
            <a:ext cx="248412" cy="2413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790573" y="6134100"/>
            <a:ext cx="254736" cy="2407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15823" y="390145"/>
            <a:ext cx="1136902" cy="24383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08788" y="128015"/>
            <a:ext cx="1687068" cy="4175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2620" y="6443977"/>
            <a:ext cx="2180590" cy="29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95246" y="6456169"/>
            <a:ext cx="1626870" cy="29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8"/>
          <p:cNvGrpSpPr/>
          <p:nvPr/>
        </p:nvGrpSpPr>
        <p:grpSpPr>
          <a:xfrm>
            <a:off x="0" y="6067044"/>
            <a:ext cx="12192000" cy="791210"/>
            <a:chOff x="0" y="6067044"/>
            <a:chExt cx="12192000" cy="791210"/>
          </a:xfrm>
        </p:grpSpPr>
        <p:sp>
          <p:nvSpPr>
            <p:cNvPr id="9" name="object 9"/>
            <p:cNvSpPr/>
            <p:nvPr/>
          </p:nvSpPr>
          <p:spPr>
            <a:xfrm>
              <a:off x="0" y="6760463"/>
              <a:ext cx="12192000" cy="9753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6067044"/>
              <a:ext cx="12192000" cy="791210"/>
            </a:xfrm>
            <a:custGeom>
              <a:avLst/>
              <a:gdLst/>
              <a:ahLst/>
              <a:cxnLst/>
              <a:rect l="l" t="t" r="r" b="b"/>
              <a:pathLst>
                <a:path w="12192000" h="791209">
                  <a:moveTo>
                    <a:pt x="12192000" y="0"/>
                  </a:moveTo>
                  <a:lnTo>
                    <a:pt x="0" y="0"/>
                  </a:lnTo>
                  <a:lnTo>
                    <a:pt x="0" y="790955"/>
                  </a:lnTo>
                  <a:lnTo>
                    <a:pt x="12192000" y="7909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CF2C42">
                <a:alpha val="748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391900" y="6117336"/>
              <a:ext cx="635506" cy="6233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236964" y="6158484"/>
              <a:ext cx="273050" cy="242570"/>
            </a:xfrm>
            <a:custGeom>
              <a:avLst/>
              <a:gdLst/>
              <a:ahLst/>
              <a:cxnLst/>
              <a:rect l="l" t="t" r="r" b="b"/>
              <a:pathLst>
                <a:path w="273050" h="242570">
                  <a:moveTo>
                    <a:pt x="260603" y="0"/>
                  </a:moveTo>
                  <a:lnTo>
                    <a:pt x="12318" y="0"/>
                  </a:lnTo>
                  <a:lnTo>
                    <a:pt x="8381" y="1803"/>
                  </a:lnTo>
                  <a:lnTo>
                    <a:pt x="1650" y="8953"/>
                  </a:lnTo>
                  <a:lnTo>
                    <a:pt x="12" y="13169"/>
                  </a:lnTo>
                  <a:lnTo>
                    <a:pt x="0" y="229133"/>
                  </a:lnTo>
                  <a:lnTo>
                    <a:pt x="1650" y="233387"/>
                  </a:lnTo>
                  <a:lnTo>
                    <a:pt x="8381" y="240499"/>
                  </a:lnTo>
                  <a:lnTo>
                    <a:pt x="12318" y="242303"/>
                  </a:lnTo>
                  <a:lnTo>
                    <a:pt x="260603" y="242303"/>
                  </a:lnTo>
                  <a:lnTo>
                    <a:pt x="264540" y="240499"/>
                  </a:lnTo>
                  <a:lnTo>
                    <a:pt x="271144" y="233337"/>
                  </a:lnTo>
                  <a:lnTo>
                    <a:pt x="272783" y="229133"/>
                  </a:lnTo>
                  <a:lnTo>
                    <a:pt x="272795" y="217957"/>
                  </a:lnTo>
                  <a:lnTo>
                    <a:pt x="22732" y="217957"/>
                  </a:lnTo>
                  <a:lnTo>
                    <a:pt x="22732" y="83591"/>
                  </a:lnTo>
                  <a:lnTo>
                    <a:pt x="58889" y="83591"/>
                  </a:lnTo>
                  <a:lnTo>
                    <a:pt x="42036" y="70015"/>
                  </a:lnTo>
                  <a:lnTo>
                    <a:pt x="39496" y="67576"/>
                  </a:lnTo>
                  <a:lnTo>
                    <a:pt x="22732" y="37744"/>
                  </a:lnTo>
                  <a:lnTo>
                    <a:pt x="22732" y="24244"/>
                  </a:lnTo>
                  <a:lnTo>
                    <a:pt x="272795" y="24244"/>
                  </a:lnTo>
                  <a:lnTo>
                    <a:pt x="272795" y="13169"/>
                  </a:lnTo>
                  <a:lnTo>
                    <a:pt x="271144" y="8915"/>
                  </a:lnTo>
                  <a:lnTo>
                    <a:pt x="264540" y="1803"/>
                  </a:lnTo>
                  <a:lnTo>
                    <a:pt x="2606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259696" y="6182728"/>
              <a:ext cx="250062" cy="19371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64479" y="6161011"/>
              <a:ext cx="248412" cy="2413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90573" y="6134100"/>
              <a:ext cx="254736" cy="2407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99709" y="106556"/>
            <a:ext cx="1780539" cy="506095"/>
            <a:chOff x="115823" y="128015"/>
            <a:chExt cx="1780539" cy="506095"/>
          </a:xfrm>
        </p:grpSpPr>
        <p:sp>
          <p:nvSpPr>
            <p:cNvPr id="17" name="object 17"/>
            <p:cNvSpPr/>
            <p:nvPr/>
          </p:nvSpPr>
          <p:spPr>
            <a:xfrm>
              <a:off x="115823" y="390145"/>
              <a:ext cx="1136902" cy="2438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8788" y="128015"/>
              <a:ext cx="1687068" cy="41757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444257" y="2484107"/>
            <a:ext cx="3585413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30" dirty="0">
                <a:latin typeface="Trebuchet MS" panose="020B0603020202020204" pitchFamily="34" charset="0"/>
                <a:cs typeface="Times New Roman"/>
              </a:rPr>
              <a:t>Değerli</a:t>
            </a:r>
            <a:r>
              <a:rPr sz="1600" b="1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b="1" spc="-50" dirty="0">
                <a:latin typeface="Trebuchet MS" panose="020B0603020202020204" pitchFamily="34" charset="0"/>
                <a:cs typeface="Times New Roman"/>
              </a:rPr>
              <a:t>Öğrencilerimiz,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Trebuchet MS" panose="020B0603020202020204" pitchFamily="34" charset="0"/>
                <a:cs typeface="Times New Roman"/>
              </a:rPr>
              <a:t>2020-2021 </a:t>
            </a:r>
            <a:r>
              <a:rPr lang="en-US" sz="1600" spc="-5" dirty="0" err="1">
                <a:latin typeface="Trebuchet MS" panose="020B0603020202020204" pitchFamily="34" charset="0"/>
                <a:cs typeface="Times New Roman"/>
              </a:rPr>
              <a:t>Bahar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 Yarıyılı </a:t>
            </a:r>
            <a:r>
              <a:rPr sz="1600" spc="-5" dirty="0" err="1">
                <a:latin typeface="Trebuchet MS" panose="020B0603020202020204" pitchFamily="34" charset="0"/>
                <a:cs typeface="Times New Roman"/>
              </a:rPr>
              <a:t>senkron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spc="-5" dirty="0">
                <a:latin typeface="Trebuchet MS" panose="020B0603020202020204" pitchFamily="34" charset="0"/>
                <a:cs typeface="Times New Roman"/>
              </a:rPr>
              <a:t>Final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  </a:t>
            </a:r>
            <a:r>
              <a:rPr lang="tr-TR" sz="1600" spc="-5" dirty="0">
                <a:latin typeface="Trebuchet MS" panose="020B0603020202020204" pitchFamily="34" charset="0"/>
                <a:cs typeface="Times New Roman"/>
              </a:rPr>
              <a:t>s</a:t>
            </a:r>
            <a:r>
              <a:rPr sz="1600" spc="-5" dirty="0" err="1">
                <a:latin typeface="Trebuchet MS" panose="020B0603020202020204" pitchFamily="34" charset="0"/>
                <a:cs typeface="Times New Roman"/>
              </a:rPr>
              <a:t>ınavlarınızdan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önce Zoom</a:t>
            </a:r>
            <a:r>
              <a:rPr sz="1600" spc="-9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 err="1">
                <a:latin typeface="Trebuchet MS" panose="020B0603020202020204" pitchFamily="34" charset="0"/>
                <a:cs typeface="Times New Roman"/>
              </a:rPr>
              <a:t>uygulamasına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b="1" spc="-40" dirty="0">
                <a:latin typeface="Trebuchet MS" panose="020B0603020202020204" pitchFamily="34" charset="0"/>
                <a:cs typeface="Times New Roman"/>
              </a:rPr>
              <a:t>@bilgiedu.net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uzantılı öğrenci </a:t>
            </a:r>
            <a:r>
              <a:rPr sz="1600" dirty="0" err="1">
                <a:latin typeface="Trebuchet MS" panose="020B0603020202020204" pitchFamily="34" charset="0"/>
                <a:cs typeface="Times New Roman"/>
              </a:rPr>
              <a:t>mailiniz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 err="1">
                <a:latin typeface="Trebuchet MS" panose="020B0603020202020204" pitchFamily="34" charset="0"/>
                <a:cs typeface="Times New Roman"/>
              </a:rPr>
              <a:t>ile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 giriş</a:t>
            </a:r>
            <a:r>
              <a:rPr sz="16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yapmalısınız.</a:t>
            </a:r>
          </a:p>
        </p:txBody>
      </p:sp>
      <p:grpSp>
        <p:nvGrpSpPr>
          <p:cNvPr id="20" name="object 20"/>
          <p:cNvGrpSpPr/>
          <p:nvPr/>
        </p:nvGrpSpPr>
        <p:grpSpPr>
          <a:xfrm>
            <a:off x="599325" y="1395437"/>
            <a:ext cx="5537200" cy="3667760"/>
            <a:chOff x="599325" y="1395437"/>
            <a:chExt cx="5537200" cy="3667760"/>
          </a:xfrm>
        </p:grpSpPr>
        <p:sp>
          <p:nvSpPr>
            <p:cNvPr id="21" name="object 21"/>
            <p:cNvSpPr/>
            <p:nvPr/>
          </p:nvSpPr>
          <p:spPr>
            <a:xfrm>
              <a:off x="599325" y="1395437"/>
              <a:ext cx="5537022" cy="36674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10615" y="2878772"/>
              <a:ext cx="1532255" cy="0"/>
            </a:xfrm>
            <a:custGeom>
              <a:avLst/>
              <a:gdLst/>
              <a:ahLst/>
              <a:cxnLst/>
              <a:rect l="l" t="t" r="r" b="b"/>
              <a:pathLst>
                <a:path w="1532255">
                  <a:moveTo>
                    <a:pt x="0" y="0"/>
                  </a:moveTo>
                  <a:lnTo>
                    <a:pt x="1531927" y="0"/>
                  </a:lnTo>
                </a:path>
              </a:pathLst>
            </a:custGeom>
            <a:ln w="25385">
              <a:solidFill>
                <a:srgbClr val="DB30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27" name="object 22">
            <a:extLst>
              <a:ext uri="{FF2B5EF4-FFF2-40B4-BE49-F238E27FC236}">
                <a16:creationId xmlns:a16="http://schemas.microsoft.com/office/drawing/2014/main" id="{413C8B73-167E-4921-8FD1-B5AFA6613909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478" y="1365212"/>
            <a:ext cx="48526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Trebuchet MS" panose="020B0603020202020204" pitchFamily="34" charset="0"/>
                <a:cs typeface="Times New Roman"/>
              </a:rPr>
              <a:t>Bilgi öğrenci mailiniz ile oluşturulan Zoom 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şifrenizi 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bilmiyorsanız, uygulamada 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şifre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alanında bulunan</a:t>
            </a:r>
            <a:r>
              <a:rPr sz="1600" spc="-8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b="1" spc="-110" dirty="0">
                <a:latin typeface="Trebuchet MS" panose="020B0603020202020204" pitchFamily="34" charset="0"/>
                <a:cs typeface="Times New Roman"/>
              </a:rPr>
              <a:t>"Forgot</a:t>
            </a:r>
            <a:r>
              <a:rPr lang="en-US" sz="1600" b="1" spc="-110" dirty="0">
                <a:latin typeface="Trebuchet MS" panose="020B0603020202020204" pitchFamily="34" charset="0"/>
                <a:cs typeface="Times New Roman"/>
              </a:rPr>
              <a:t>?</a:t>
            </a:r>
            <a:r>
              <a:rPr sz="1600" b="1" spc="-110" dirty="0">
                <a:latin typeface="Trebuchet MS" panose="020B0603020202020204" pitchFamily="34" charset="0"/>
                <a:cs typeface="Times New Roman"/>
              </a:rPr>
              <a:t>"  </a:t>
            </a:r>
            <a:r>
              <a:rPr lang="tr-TR" sz="1600" dirty="0">
                <a:latin typeface="Trebuchet MS" panose="020B0603020202020204" pitchFamily="34" charset="0"/>
                <a:cs typeface="Times New Roman"/>
              </a:rPr>
              <a:t>linkine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tıklamalısınız.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68433" y="750366"/>
            <a:ext cx="6451600" cy="5175885"/>
            <a:chOff x="268433" y="750366"/>
            <a:chExt cx="6451600" cy="5175885"/>
          </a:xfrm>
        </p:grpSpPr>
        <p:sp>
          <p:nvSpPr>
            <p:cNvPr id="4" name="object 4"/>
            <p:cNvSpPr/>
            <p:nvPr/>
          </p:nvSpPr>
          <p:spPr>
            <a:xfrm>
              <a:off x="268433" y="750366"/>
              <a:ext cx="4173702" cy="278251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2753601" y="2898077"/>
              <a:ext cx="3965854" cy="30275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03628" y="2218702"/>
              <a:ext cx="219710" cy="0"/>
            </a:xfrm>
            <a:custGeom>
              <a:avLst/>
              <a:gdLst/>
              <a:ahLst/>
              <a:cxnLst/>
              <a:rect l="l" t="t" r="r" b="b"/>
              <a:pathLst>
                <a:path w="219710">
                  <a:moveTo>
                    <a:pt x="0" y="0"/>
                  </a:moveTo>
                  <a:lnTo>
                    <a:pt x="219461" y="0"/>
                  </a:lnTo>
                </a:path>
              </a:pathLst>
            </a:custGeom>
            <a:ln w="25385">
              <a:solidFill>
                <a:srgbClr val="DB30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385982" y="4735869"/>
            <a:ext cx="363727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5" dirty="0" err="1">
                <a:latin typeface="Trebuchet MS" panose="020B0603020202020204" pitchFamily="34" charset="0"/>
                <a:cs typeface="Times New Roman"/>
              </a:rPr>
              <a:t>Şifre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 sıfırlama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mailini aldığınızda, yeni </a:t>
            </a:r>
            <a:r>
              <a:rPr sz="1600" spc="-5" dirty="0" err="1">
                <a:latin typeface="Trebuchet MS" panose="020B0603020202020204" pitchFamily="34" charset="0"/>
                <a:cs typeface="Times New Roman"/>
              </a:rPr>
              <a:t>şifre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 err="1">
                <a:latin typeface="Trebuchet MS" panose="020B0603020202020204" pitchFamily="34" charset="0"/>
                <a:cs typeface="Times New Roman"/>
              </a:rPr>
              <a:t>belirlemelisiniz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.</a:t>
            </a: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0967D3C6-73AE-4FCB-8B96-F5492E70B661}"/>
              </a:ext>
            </a:extLst>
          </p:cNvPr>
          <p:cNvSpPr txBox="1"/>
          <p:nvPr/>
        </p:nvSpPr>
        <p:spPr>
          <a:xfrm>
            <a:off x="7385982" y="3757136"/>
            <a:ext cx="3815137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Açılan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zoom.us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şifre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sıfırlama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sayfasında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öğrenci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mailinizi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yazıp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sıfırlama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mailinin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gönderilmesini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en-US" sz="1600" dirty="0" err="1">
                <a:latin typeface="Trebuchet MS" panose="020B0603020202020204" pitchFamily="34" charset="0"/>
                <a:cs typeface="Times New Roman"/>
              </a:rPr>
              <a:t>sağlamalısınız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.</a:t>
            </a:r>
          </a:p>
        </p:txBody>
      </p:sp>
      <p:sp>
        <p:nvSpPr>
          <p:cNvPr id="16" name="object 22">
            <a:extLst>
              <a:ext uri="{FF2B5EF4-FFF2-40B4-BE49-F238E27FC236}">
                <a16:creationId xmlns:a16="http://schemas.microsoft.com/office/drawing/2014/main" id="{54D4019A-CCA6-45CB-B36C-166C8E9F1697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95665" y="1804793"/>
            <a:ext cx="3396971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1600" spc="-5" dirty="0">
                <a:latin typeface="Trebuchet MS" panose="020B0603020202020204" pitchFamily="34" charset="0"/>
                <a:cs typeface="Times New Roman"/>
              </a:rPr>
              <a:t>Final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 sınavınızdan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önce Zoom  uygulamasına </a:t>
            </a:r>
            <a:r>
              <a:rPr sz="1600" b="1" spc="-40" dirty="0">
                <a:latin typeface="Trebuchet MS" panose="020B0603020202020204" pitchFamily="34" charset="0"/>
                <a:cs typeface="Times New Roman"/>
              </a:rPr>
              <a:t>@bilgiedu.net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uzantılı  öğrenci mailiniz ile giriş yapıp,  bilgisayarınızın masaüstünde  uygulamanın açık olmasını  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sağlamalısınız.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 marL="12700" marR="78105">
              <a:lnSpc>
                <a:spcPct val="100000"/>
              </a:lnSpc>
              <a:spcBef>
                <a:spcPts val="5"/>
              </a:spcBef>
            </a:pPr>
            <a:r>
              <a:rPr sz="1600" b="1" u="heavy" spc="-50" dirty="0">
                <a:solidFill>
                  <a:srgbClr val="FB0106"/>
                </a:solidFill>
                <a:uFill>
                  <a:solidFill>
                    <a:srgbClr val="FB0106"/>
                  </a:solidFill>
                </a:uFill>
                <a:latin typeface="Trebuchet MS" panose="020B0603020202020204" pitchFamily="34" charset="0"/>
                <a:cs typeface="Times New Roman"/>
              </a:rPr>
              <a:t>Not:</a:t>
            </a:r>
            <a:r>
              <a:rPr sz="1600" b="1" spc="-5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5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Aksi 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takdirde resmi yoklama  </a:t>
            </a:r>
            <a:r>
              <a:rPr sz="1600" dirty="0" err="1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listesinde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 err="1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isminiz</a:t>
            </a:r>
            <a:r>
              <a:rPr lang="en-US" sz="1600" spc="-1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 err="1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gözükmeyecektir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73170" y="762000"/>
            <a:ext cx="7035800" cy="5133340"/>
            <a:chOff x="173170" y="762000"/>
            <a:chExt cx="7035800" cy="5133340"/>
          </a:xfrm>
        </p:grpSpPr>
        <p:sp>
          <p:nvSpPr>
            <p:cNvPr id="4" name="object 4"/>
            <p:cNvSpPr/>
            <p:nvPr/>
          </p:nvSpPr>
          <p:spPr>
            <a:xfrm>
              <a:off x="173170" y="762000"/>
              <a:ext cx="4792878" cy="319525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952788" y="2173668"/>
              <a:ext cx="4255630" cy="37211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9" name="object 22">
            <a:extLst>
              <a:ext uri="{FF2B5EF4-FFF2-40B4-BE49-F238E27FC236}">
                <a16:creationId xmlns:a16="http://schemas.microsoft.com/office/drawing/2014/main" id="{1A55F236-91AC-4896-A7A7-900BA672754A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6072" y="1142987"/>
            <a:ext cx="6469380" cy="3888104"/>
            <a:chOff x="736072" y="1142987"/>
            <a:chExt cx="6469380" cy="3888104"/>
          </a:xfrm>
        </p:grpSpPr>
        <p:sp>
          <p:nvSpPr>
            <p:cNvPr id="3" name="object 3"/>
            <p:cNvSpPr/>
            <p:nvPr/>
          </p:nvSpPr>
          <p:spPr>
            <a:xfrm>
              <a:off x="736072" y="1142987"/>
              <a:ext cx="6469049" cy="388797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41204" y="3617785"/>
              <a:ext cx="657225" cy="0"/>
            </a:xfrm>
            <a:custGeom>
              <a:avLst/>
              <a:gdLst/>
              <a:ahLst/>
              <a:cxnLst/>
              <a:rect l="l" t="t" r="r" b="b"/>
              <a:pathLst>
                <a:path w="657225">
                  <a:moveTo>
                    <a:pt x="0" y="0"/>
                  </a:moveTo>
                  <a:lnTo>
                    <a:pt x="656950" y="0"/>
                  </a:lnTo>
                </a:path>
              </a:pathLst>
            </a:custGeom>
            <a:ln w="19059">
              <a:solidFill>
                <a:srgbClr val="DB30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543800" y="2276497"/>
            <a:ext cx="4099343" cy="1620957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6510" marR="230504" indent="-635">
              <a:lnSpc>
                <a:spcPts val="1920"/>
              </a:lnSpc>
              <a:spcBef>
                <a:spcPts val="220"/>
              </a:spcBef>
            </a:pPr>
            <a:r>
              <a:rPr sz="1600" spc="-10" dirty="0">
                <a:latin typeface="Trebuchet MS" panose="020B0603020202020204" pitchFamily="34" charset="0"/>
                <a:cs typeface="Times New Roman"/>
              </a:rPr>
              <a:t>Sınav </a:t>
            </a:r>
            <a:r>
              <a:rPr sz="1600" spc="-35" dirty="0">
                <a:latin typeface="Trebuchet MS" panose="020B0603020202020204" pitchFamily="34" charset="0"/>
                <a:cs typeface="Times New Roman"/>
              </a:rPr>
              <a:t>zamanında </a:t>
            </a:r>
            <a:r>
              <a:rPr sz="1600" spc="-30" dirty="0">
                <a:latin typeface="Trebuchet MS" panose="020B0603020202020204" pitchFamily="34" charset="0"/>
                <a:cs typeface="Times New Roman"/>
              </a:rPr>
              <a:t>Google Chrome </a:t>
            </a:r>
            <a:r>
              <a:rPr sz="1600" spc="-40" dirty="0" err="1">
                <a:latin typeface="Trebuchet MS" panose="020B0603020202020204" pitchFamily="34" charset="0"/>
                <a:cs typeface="Times New Roman"/>
              </a:rPr>
              <a:t>tarayıcısı</a:t>
            </a:r>
            <a:r>
              <a:rPr sz="16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25" dirty="0">
                <a:latin typeface="Trebuchet MS" panose="020B0603020202020204" pitchFamily="34" charset="0"/>
                <a:cs typeface="Times New Roman"/>
              </a:rPr>
              <a:t>üzerinden </a:t>
            </a:r>
            <a:r>
              <a:rPr sz="1600" u="sng" spc="-35" dirty="0" err="1">
                <a:latin typeface="Trebuchet MS" panose="020B0603020202020204" pitchFamily="34" charset="0"/>
                <a:cs typeface="Times New Roman"/>
              </a:rPr>
              <a:t>learn.bilgi.edu.tr</a:t>
            </a:r>
            <a:r>
              <a:rPr sz="16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40" dirty="0" err="1">
                <a:latin typeface="Trebuchet MS" panose="020B0603020202020204" pitchFamily="34" charset="0"/>
                <a:cs typeface="Times New Roman"/>
              </a:rPr>
              <a:t>sayfasına</a:t>
            </a:r>
            <a:r>
              <a:rPr sz="16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b="1" spc="-20" dirty="0">
                <a:latin typeface="Trebuchet MS" panose="020B0603020202020204" pitchFamily="34" charset="0"/>
                <a:cs typeface="Times New Roman"/>
              </a:rPr>
              <a:t>Bilgi </a:t>
            </a:r>
            <a:r>
              <a:rPr sz="1600" b="1" spc="-80" dirty="0">
                <a:latin typeface="Trebuchet MS" panose="020B0603020202020204" pitchFamily="34" charset="0"/>
                <a:cs typeface="Times New Roman"/>
              </a:rPr>
              <a:t>Learn </a:t>
            </a:r>
            <a:r>
              <a:rPr sz="1600" spc="-25" dirty="0">
                <a:latin typeface="Trebuchet MS" panose="020B0603020202020204" pitchFamily="34" charset="0"/>
                <a:cs typeface="Times New Roman"/>
              </a:rPr>
              <a:t>hesabınız </a:t>
            </a:r>
            <a:r>
              <a:rPr sz="1600" spc="-20" dirty="0">
                <a:latin typeface="Trebuchet MS" panose="020B0603020202020204" pitchFamily="34" charset="0"/>
                <a:cs typeface="Times New Roman"/>
              </a:rPr>
              <a:t>ile </a:t>
            </a:r>
            <a:r>
              <a:rPr sz="1600" spc="-40" dirty="0" err="1">
                <a:latin typeface="Trebuchet MS" panose="020B0603020202020204" pitchFamily="34" charset="0"/>
                <a:cs typeface="Times New Roman"/>
              </a:rPr>
              <a:t>giriş</a:t>
            </a:r>
            <a:r>
              <a:rPr sz="16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15" dirty="0" err="1">
                <a:latin typeface="Trebuchet MS" panose="020B0603020202020204" pitchFamily="34" charset="0"/>
                <a:cs typeface="Times New Roman"/>
              </a:rPr>
              <a:t>yapmalısınız</a:t>
            </a:r>
            <a:r>
              <a:rPr sz="1600" i="1" spc="-15" dirty="0">
                <a:latin typeface="Trebuchet MS" panose="020B0603020202020204" pitchFamily="34" charset="0"/>
                <a:cs typeface="Times New Roman"/>
              </a:rPr>
              <a:t>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 marL="12700" marR="5080" indent="-635">
              <a:lnSpc>
                <a:spcPts val="1920"/>
              </a:lnSpc>
              <a:spcBef>
                <a:spcPts val="955"/>
              </a:spcBef>
            </a:pPr>
            <a:r>
              <a:rPr lang="en-US" sz="1600" spc="-65" dirty="0">
                <a:latin typeface="Trebuchet MS" panose="020B0603020202020204" pitchFamily="34" charset="0"/>
                <a:cs typeface="Times New Roman"/>
              </a:rPr>
              <a:t>Final</a:t>
            </a:r>
            <a:r>
              <a:rPr sz="1600" spc="-6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20" dirty="0">
                <a:latin typeface="Trebuchet MS" panose="020B0603020202020204" pitchFamily="34" charset="0"/>
                <a:cs typeface="Times New Roman"/>
              </a:rPr>
              <a:t>sınavınızın </a:t>
            </a:r>
            <a:r>
              <a:rPr sz="1600" spc="-25" dirty="0">
                <a:latin typeface="Trebuchet MS" panose="020B0603020202020204" pitchFamily="34" charset="0"/>
                <a:cs typeface="Times New Roman"/>
              </a:rPr>
              <a:t>bulunduğu </a:t>
            </a:r>
            <a:r>
              <a:rPr sz="1600" spc="-45" dirty="0">
                <a:latin typeface="Trebuchet MS" panose="020B0603020202020204" pitchFamily="34" charset="0"/>
                <a:cs typeface="Times New Roman"/>
              </a:rPr>
              <a:t>ders </a:t>
            </a:r>
            <a:r>
              <a:rPr sz="1600" spc="-20" dirty="0" err="1">
                <a:latin typeface="Trebuchet MS" panose="020B0603020202020204" pitchFamily="34" charset="0"/>
                <a:cs typeface="Times New Roman"/>
              </a:rPr>
              <a:t>sayfanızı</a:t>
            </a:r>
            <a:r>
              <a:rPr sz="16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45" dirty="0" err="1">
                <a:latin typeface="Trebuchet MS" panose="020B0603020202020204" pitchFamily="34" charset="0"/>
                <a:cs typeface="Times New Roman"/>
              </a:rPr>
              <a:t>açın</a:t>
            </a:r>
            <a:r>
              <a:rPr lang="en-US" sz="16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20" dirty="0" err="1">
                <a:latin typeface="Trebuchet MS" panose="020B0603020202020204" pitchFamily="34" charset="0"/>
                <a:cs typeface="Times New Roman"/>
              </a:rPr>
              <a:t>ve</a:t>
            </a:r>
            <a:r>
              <a:rPr sz="1600" spc="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40" dirty="0">
                <a:latin typeface="Trebuchet MS" panose="020B0603020202020204" pitchFamily="34" charset="0"/>
                <a:cs typeface="Times New Roman"/>
              </a:rPr>
              <a:t>dersin </a:t>
            </a:r>
            <a:r>
              <a:rPr sz="1600" b="1" spc="-45" dirty="0">
                <a:latin typeface="Trebuchet MS" panose="020B0603020202020204" pitchFamily="34" charset="0"/>
                <a:cs typeface="Times New Roman"/>
              </a:rPr>
              <a:t>"Sanal </a:t>
            </a:r>
            <a:r>
              <a:rPr sz="1600" b="1" dirty="0">
                <a:latin typeface="Trebuchet MS" panose="020B0603020202020204" pitchFamily="34" charset="0"/>
                <a:cs typeface="Times New Roman"/>
              </a:rPr>
              <a:t>Sınıf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" </a:t>
            </a:r>
            <a:r>
              <a:rPr sz="1600" spc="-10" dirty="0" err="1">
                <a:latin typeface="Trebuchet MS" panose="020B0603020202020204" pitchFamily="34" charset="0"/>
                <a:cs typeface="Times New Roman"/>
              </a:rPr>
              <a:t>linkine</a:t>
            </a:r>
            <a:r>
              <a:rPr sz="16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5" dirty="0" err="1">
                <a:latin typeface="Trebuchet MS" panose="020B0603020202020204" pitchFamily="34" charset="0"/>
                <a:cs typeface="Times New Roman"/>
              </a:rPr>
              <a:t>tıklayınız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9" name="object 22">
            <a:extLst>
              <a:ext uri="{FF2B5EF4-FFF2-40B4-BE49-F238E27FC236}">
                <a16:creationId xmlns:a16="http://schemas.microsoft.com/office/drawing/2014/main" id="{38E73FDA-EA89-4348-8453-929518BCD907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504728" y="1718823"/>
            <a:ext cx="3388259" cy="3093796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910"/>
              </a:lnSpc>
              <a:spcBef>
                <a:spcPts val="225"/>
              </a:spcBef>
            </a:pPr>
            <a:r>
              <a:rPr sz="1600" spc="-20" dirty="0">
                <a:latin typeface="Trebuchet MS" panose="020B0603020202020204" pitchFamily="34" charset="0"/>
                <a:cs typeface="Times New Roman"/>
              </a:rPr>
              <a:t>İlgili </a:t>
            </a:r>
            <a:r>
              <a:rPr sz="1600" spc="-40" dirty="0">
                <a:latin typeface="Trebuchet MS" panose="020B0603020202020204" pitchFamily="34" charset="0"/>
                <a:cs typeface="Times New Roman"/>
              </a:rPr>
              <a:t>sınav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oturumuna </a:t>
            </a:r>
            <a:r>
              <a:rPr sz="1600" b="1" spc="-130" dirty="0">
                <a:latin typeface="Trebuchet MS" panose="020B0603020202020204" pitchFamily="34" charset="0"/>
                <a:cs typeface="Times New Roman"/>
              </a:rPr>
              <a:t>"Join"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butonuna  tıklayarak</a:t>
            </a:r>
            <a:r>
              <a:rPr sz="16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katılabilirsiniz.</a:t>
            </a:r>
          </a:p>
          <a:p>
            <a:pPr>
              <a:lnSpc>
                <a:spcPct val="100000"/>
              </a:lnSpc>
            </a:pPr>
            <a:endParaRPr sz="1600" i="1" dirty="0">
              <a:latin typeface="Trebuchet MS" panose="020B0603020202020204" pitchFamily="34" charset="0"/>
              <a:cs typeface="Times New Roman"/>
            </a:endParaRPr>
          </a:p>
          <a:p>
            <a:pPr marL="34290" marR="289560">
              <a:lnSpc>
                <a:spcPct val="100000"/>
              </a:lnSpc>
              <a:spcBef>
                <a:spcPts val="944"/>
              </a:spcBef>
            </a:pPr>
            <a:r>
              <a:rPr sz="1600" dirty="0" err="1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Çok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5" dirty="0" err="1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şubeli</a:t>
            </a:r>
            <a:r>
              <a:rPr lang="tr-TR" sz="1600" spc="-5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5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(section) </a:t>
            </a:r>
            <a:r>
              <a:rPr sz="1600" dirty="0" err="1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derslerinizde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 err="1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kendi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spc="-5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şubenize 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ait </a:t>
            </a:r>
            <a:r>
              <a:rPr sz="1600" dirty="0" err="1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oturuma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 err="1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bağlandığınızdan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emin</a:t>
            </a:r>
            <a:r>
              <a:rPr sz="1600" spc="-1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olmalısınız.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 i="1" dirty="0">
              <a:latin typeface="Trebuchet MS" panose="020B0603020202020204" pitchFamily="34" charset="0"/>
              <a:cs typeface="Times New Roman"/>
            </a:endParaRPr>
          </a:p>
          <a:p>
            <a:pPr marL="24130" marR="30861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Trebuchet MS" panose="020B0603020202020204" pitchFamily="34" charset="0"/>
                <a:cs typeface="Times New Roman"/>
              </a:rPr>
              <a:t>Açılan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pop-up penceresinde</a:t>
            </a:r>
            <a:r>
              <a:rPr sz="1600" spc="-7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b="1" spc="-110" dirty="0">
                <a:latin typeface="Trebuchet MS" panose="020B0603020202020204" pitchFamily="34" charset="0"/>
                <a:cs typeface="Times New Roman"/>
              </a:rPr>
              <a:t>"Open  </a:t>
            </a:r>
            <a:r>
              <a:rPr lang="en-US" sz="1600" b="1" spc="-55" dirty="0">
                <a:latin typeface="Trebuchet MS" panose="020B0603020202020204" pitchFamily="34" charset="0"/>
                <a:cs typeface="Times New Roman"/>
              </a:rPr>
              <a:t>Zoom Meetings</a:t>
            </a:r>
            <a:r>
              <a:rPr sz="1600" b="1" spc="-55" dirty="0">
                <a:latin typeface="Trebuchet MS" panose="020B0603020202020204" pitchFamily="34" charset="0"/>
                <a:cs typeface="Times New Roman"/>
              </a:rPr>
              <a:t>" 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butonuna tıklayıp Zoom u</a:t>
            </a:r>
            <a:r>
              <a:rPr lang="tr-TR" sz="1600" dirty="0" err="1">
                <a:latin typeface="Trebuchet MS" panose="020B0603020202020204" pitchFamily="34" charset="0"/>
                <a:cs typeface="Times New Roman"/>
              </a:rPr>
              <a:t>ygu</a:t>
            </a:r>
            <a:r>
              <a:rPr sz="1600" dirty="0" err="1">
                <a:latin typeface="Trebuchet MS" panose="020B0603020202020204" pitchFamily="34" charset="0"/>
                <a:cs typeface="Times New Roman"/>
              </a:rPr>
              <a:t>lamanızda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 err="1">
                <a:latin typeface="Trebuchet MS" panose="020B0603020202020204" pitchFamily="34" charset="0"/>
                <a:cs typeface="Times New Roman"/>
              </a:rPr>
              <a:t>oturuma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600" dirty="0" err="1">
                <a:latin typeface="Trebuchet MS" panose="020B0603020202020204" pitchFamily="34" charset="0"/>
                <a:cs typeface="Times New Roman"/>
              </a:rPr>
              <a:t>bağlanmalısınız</a:t>
            </a:r>
            <a:r>
              <a:rPr sz="1600" dirty="0">
                <a:latin typeface="Trebuchet MS" panose="020B0603020202020204" pitchFamily="34" charset="0"/>
                <a:cs typeface="Times New Roman"/>
              </a:rPr>
              <a:t>.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AA66AAC5-A1F3-4387-9CB7-461FE6237685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21DD4C-FA5C-4409-8087-EE449F80CB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86" y="685800"/>
            <a:ext cx="7845329" cy="4299009"/>
          </a:xfrm>
          <a:prstGeom prst="rect">
            <a:avLst/>
          </a:prstGeom>
        </p:spPr>
      </p:pic>
      <p:sp>
        <p:nvSpPr>
          <p:cNvPr id="15" name="object 22">
            <a:extLst>
              <a:ext uri="{FF2B5EF4-FFF2-40B4-BE49-F238E27FC236}">
                <a16:creationId xmlns:a16="http://schemas.microsoft.com/office/drawing/2014/main" id="{FFB861D3-195C-4D23-A644-76747673CDD8}"/>
              </a:ext>
            </a:extLst>
          </p:cNvPr>
          <p:cNvSpPr/>
          <p:nvPr/>
        </p:nvSpPr>
        <p:spPr>
          <a:xfrm>
            <a:off x="6633210" y="4038600"/>
            <a:ext cx="681990" cy="118903"/>
          </a:xfrm>
          <a:custGeom>
            <a:avLst/>
            <a:gdLst/>
            <a:ahLst/>
            <a:cxnLst/>
            <a:rect l="l" t="t" r="r" b="b"/>
            <a:pathLst>
              <a:path w="1532255">
                <a:moveTo>
                  <a:pt x="0" y="0"/>
                </a:moveTo>
                <a:lnTo>
                  <a:pt x="1531927" y="0"/>
                </a:lnTo>
              </a:path>
            </a:pathLst>
          </a:custGeom>
          <a:ln w="25385">
            <a:solidFill>
              <a:srgbClr val="DB30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C35610F-DAE7-4F52-A872-979C90126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626" y="4051552"/>
            <a:ext cx="5039428" cy="1790950"/>
          </a:xfrm>
          <a:prstGeom prst="rect">
            <a:avLst/>
          </a:prstGeom>
        </p:spPr>
      </p:pic>
      <p:sp>
        <p:nvSpPr>
          <p:cNvPr id="16" name="object 22">
            <a:extLst>
              <a:ext uri="{FF2B5EF4-FFF2-40B4-BE49-F238E27FC236}">
                <a16:creationId xmlns:a16="http://schemas.microsoft.com/office/drawing/2014/main" id="{60DC81C8-0479-4BA2-8402-6222A819243B}"/>
              </a:ext>
            </a:extLst>
          </p:cNvPr>
          <p:cNvSpPr/>
          <p:nvPr/>
        </p:nvSpPr>
        <p:spPr>
          <a:xfrm>
            <a:off x="4114800" y="5700327"/>
            <a:ext cx="1600200" cy="295275"/>
          </a:xfrm>
          <a:custGeom>
            <a:avLst/>
            <a:gdLst/>
            <a:ahLst/>
            <a:cxnLst/>
            <a:rect l="l" t="t" r="r" b="b"/>
            <a:pathLst>
              <a:path w="1532255">
                <a:moveTo>
                  <a:pt x="0" y="0"/>
                </a:moveTo>
                <a:lnTo>
                  <a:pt x="1531927" y="0"/>
                </a:lnTo>
              </a:path>
            </a:pathLst>
          </a:custGeom>
          <a:ln w="25385">
            <a:solidFill>
              <a:srgbClr val="DB30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3912" y="1476133"/>
            <a:ext cx="10775315" cy="33419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tr-TR"/>
            </a:defPPr>
            <a:lvl1pPr marL="297815" indent="-2857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283210" algn="l"/>
                <a:tab pos="283845" algn="l"/>
              </a:tabLst>
              <a:defRPr sz="1600" spc="-5">
                <a:latin typeface="Trebuchet MS" panose="020B0603020202020204" pitchFamily="34" charset="0"/>
                <a:cs typeface="Times New Roman"/>
              </a:defRPr>
            </a:lvl1pPr>
          </a:lstStyle>
          <a:p>
            <a:r>
              <a:rPr dirty="0"/>
              <a:t>Sınav zamanında learn.bilgi.edu.tr sayfasına Google Chrome tarayıcısı üzerinden </a:t>
            </a:r>
            <a:r>
              <a:rPr dirty="0" err="1"/>
              <a:t>bağlanmalısınız</a:t>
            </a:r>
            <a:r>
              <a:rPr dirty="0"/>
              <a:t>.</a:t>
            </a:r>
            <a:endParaRPr lang="en-US" dirty="0"/>
          </a:p>
          <a:p>
            <a:endParaRPr dirty="0"/>
          </a:p>
          <a:p>
            <a:r>
              <a:rPr dirty="0"/>
              <a:t>Ders sayfanızın sanal </a:t>
            </a:r>
            <a:r>
              <a:rPr dirty="0" err="1"/>
              <a:t>sınıfından</a:t>
            </a:r>
            <a:r>
              <a:rPr dirty="0"/>
              <a:t> </a:t>
            </a:r>
            <a:r>
              <a:rPr lang="en-US" dirty="0"/>
              <a:t>Final</a:t>
            </a:r>
            <a:r>
              <a:rPr dirty="0"/>
              <a:t> sınavı için oluşturulmuş Zoom oturumuna </a:t>
            </a:r>
            <a:r>
              <a:rPr dirty="0" err="1"/>
              <a:t>bağlanmalısınız</a:t>
            </a:r>
            <a:r>
              <a:rPr dirty="0"/>
              <a:t>.</a:t>
            </a:r>
            <a:endParaRPr lang="en-US" dirty="0"/>
          </a:p>
          <a:p>
            <a:endParaRPr dirty="0"/>
          </a:p>
          <a:p>
            <a:r>
              <a:rPr dirty="0"/>
              <a:t>Sınava dahil olabilmeniz için gerekli hazırlıkların yapılması amacıyla Zoom oturumuna sınav saatinden </a:t>
            </a:r>
            <a:r>
              <a:rPr b="1" dirty="0"/>
              <a:t>en az 15 </a:t>
            </a:r>
            <a:r>
              <a:rPr b="1" dirty="0" err="1"/>
              <a:t>dakika</a:t>
            </a:r>
            <a:r>
              <a:rPr b="1" dirty="0"/>
              <a:t> </a:t>
            </a:r>
            <a:r>
              <a:rPr b="1" dirty="0" err="1"/>
              <a:t>önce</a:t>
            </a:r>
            <a:r>
              <a:rPr dirty="0"/>
              <a:t> </a:t>
            </a:r>
            <a:r>
              <a:rPr dirty="0" err="1"/>
              <a:t>bağlanmalısınız</a:t>
            </a:r>
            <a:r>
              <a:rPr dirty="0"/>
              <a:t>.</a:t>
            </a:r>
            <a:endParaRPr lang="en-US" dirty="0"/>
          </a:p>
          <a:p>
            <a:endParaRPr dirty="0"/>
          </a:p>
          <a:p>
            <a:r>
              <a:rPr dirty="0"/>
              <a:t>Sınav başlangıcında sizlerden </a:t>
            </a:r>
            <a:r>
              <a:rPr dirty="0" err="1"/>
              <a:t>fotoğraflı</a:t>
            </a:r>
            <a:r>
              <a:rPr dirty="0"/>
              <a:t> </a:t>
            </a:r>
            <a:r>
              <a:rPr dirty="0" err="1"/>
              <a:t>kimliklerinizi</a:t>
            </a:r>
            <a:r>
              <a:rPr lang="tr-TR" dirty="0"/>
              <a:t> </a:t>
            </a:r>
            <a:r>
              <a:rPr dirty="0"/>
              <a:t>(Öğrenci kimliği / TC kimlik kartı / Ehliyet / Pasaport) </a:t>
            </a:r>
            <a:r>
              <a:rPr lang="tr-TR" dirty="0"/>
              <a:t>kameraya</a:t>
            </a:r>
            <a:r>
              <a:rPr dirty="0"/>
              <a:t> </a:t>
            </a:r>
            <a:r>
              <a:rPr dirty="0" err="1"/>
              <a:t>göstermeniz</a:t>
            </a:r>
            <a:r>
              <a:rPr dirty="0"/>
              <a:t> </a:t>
            </a:r>
            <a:r>
              <a:rPr dirty="0" err="1"/>
              <a:t>istenecektir</a:t>
            </a:r>
            <a:r>
              <a:rPr dirty="0"/>
              <a:t>. Bu nedenle kimliklerinizi önceden hazır </a:t>
            </a:r>
            <a:r>
              <a:rPr dirty="0" err="1"/>
              <a:t>etmelisiniz</a:t>
            </a:r>
            <a:r>
              <a:rPr dirty="0"/>
              <a:t>.</a:t>
            </a:r>
            <a:endParaRPr lang="en-US" dirty="0"/>
          </a:p>
          <a:p>
            <a:endParaRPr dirty="0"/>
          </a:p>
          <a:p>
            <a:r>
              <a:rPr dirty="0"/>
              <a:t>Sınav süreniz bitmeden Zoom oturumundan ayrılmamalı ve kameranızı </a:t>
            </a:r>
            <a:r>
              <a:rPr dirty="0" err="1"/>
              <a:t>kapatmamalısınız</a:t>
            </a:r>
            <a:r>
              <a:rPr dirty="0"/>
              <a:t>.</a:t>
            </a:r>
            <a:endParaRPr lang="en-US" dirty="0"/>
          </a:p>
          <a:p>
            <a:endParaRPr dirty="0"/>
          </a:p>
          <a:p>
            <a:r>
              <a:rPr dirty="0"/>
              <a:t>Sınav süresince dersin öğretim görevlisi talep etmeden mikrofonunuzu açmamalısınız.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6" name="object 22">
            <a:extLst>
              <a:ext uri="{FF2B5EF4-FFF2-40B4-BE49-F238E27FC236}">
                <a16:creationId xmlns:a16="http://schemas.microsoft.com/office/drawing/2014/main" id="{ABAB3AC3-6BE4-4B9A-856C-3FA4B52D8C07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330" y="1524000"/>
            <a:ext cx="10721340" cy="28110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tr-TR"/>
            </a:defPPr>
            <a:lvl1pPr marL="297815" indent="-2857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283210" algn="l"/>
                <a:tab pos="283845" algn="l"/>
              </a:tabLst>
              <a:defRPr sz="1600" spc="-5">
                <a:latin typeface="Trebuchet MS" panose="020B0603020202020204" pitchFamily="34" charset="0"/>
                <a:cs typeface="Times New Roman"/>
              </a:defRPr>
            </a:lvl1pPr>
          </a:lstStyle>
          <a:p>
            <a:r>
              <a:rPr lang="tr-TR" dirty="0"/>
              <a:t>Sınav süresince yüzünüzün açık olması ve kulaklık takmamanız gerekmektedir. Mecburiyet nedeni ile aksi şekilde davranmanız gerekiyorsa bunu sınav gözetmenleri ile önceden paylaşınız.</a:t>
            </a:r>
            <a:endParaRPr lang="en-US" dirty="0"/>
          </a:p>
          <a:p>
            <a:pPr marL="12065" indent="0">
              <a:buNone/>
            </a:pPr>
            <a:endParaRPr lang="tr-TR" dirty="0"/>
          </a:p>
          <a:p>
            <a:r>
              <a:rPr lang="tr-TR" dirty="0"/>
              <a:t>Sınav bağlantınızı etkilememesi adına arka planda çalışan ve internet bağlantısı kullanan uygulamalar varsa bunların  kapatıldığından emin olmalısın</a:t>
            </a:r>
            <a:r>
              <a:rPr lang="en-US" dirty="0"/>
              <a:t>ı</a:t>
            </a:r>
            <a:r>
              <a:rPr lang="tr-TR" dirty="0"/>
              <a:t>z.</a:t>
            </a:r>
          </a:p>
          <a:p>
            <a:endParaRPr lang="tr-TR" dirty="0"/>
          </a:p>
          <a:p>
            <a:r>
              <a:rPr lang="tr-TR" dirty="0"/>
              <a:t>Sınavlarınızda beklenmedik bir sorunla karşılaşılması halinde </a:t>
            </a:r>
            <a:r>
              <a:rPr lang="tr-TR" b="1" u="sng" dirty="0"/>
              <a:t>lms.support@bilgi.edu.tr </a:t>
            </a:r>
            <a:r>
              <a:rPr lang="tr-TR" dirty="0"/>
              <a:t>adresimize mail göndererek destek talep edebilirsiniz.</a:t>
            </a:r>
          </a:p>
          <a:p>
            <a:pPr marL="12065" indent="0">
              <a:buNone/>
            </a:pPr>
            <a:endParaRPr lang="tr-TR" dirty="0"/>
          </a:p>
          <a:p>
            <a:r>
              <a:rPr lang="tr-TR" dirty="0"/>
              <a:t>Sınav sırasında oturumun ses ve görüntü kaydı alınmayacaktır.</a:t>
            </a:r>
          </a:p>
          <a:p>
            <a:endParaRPr lang="tr-TR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8" name="object 22">
            <a:extLst>
              <a:ext uri="{FF2B5EF4-FFF2-40B4-BE49-F238E27FC236}">
                <a16:creationId xmlns:a16="http://schemas.microsoft.com/office/drawing/2014/main" id="{513A4C5C-4D0D-48E4-8A4E-546D9C1BF213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509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Furkan Sucuoglu</cp:lastModifiedBy>
  <cp:revision>16</cp:revision>
  <dcterms:created xsi:type="dcterms:W3CDTF">2020-12-29T15:30:09Z</dcterms:created>
  <dcterms:modified xsi:type="dcterms:W3CDTF">2021-05-26T07:09:42Z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2020-12-10T00:00:00Z</vt:filetime>
  </property>
  <property fmtid="{D5CDD505-2E9C-101B-9397-08002B2CF9AE}" pid="3" name="LastSaved">
    <vt:filetime>2020-12-29T00:00:00Z</vt:filetime>
  </property>
</Properties>
</file>